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14"/>
  </p:notesMasterIdLst>
  <p:sldIdLst>
    <p:sldId id="257" r:id="rId2"/>
    <p:sldId id="259" r:id="rId3"/>
    <p:sldId id="260" r:id="rId4"/>
    <p:sldId id="264" r:id="rId5"/>
    <p:sldId id="265" r:id="rId6"/>
    <p:sldId id="267" r:id="rId7"/>
    <p:sldId id="266" r:id="rId8"/>
    <p:sldId id="268" r:id="rId9"/>
    <p:sldId id="269" r:id="rId10"/>
    <p:sldId id="270" r:id="rId11"/>
    <p:sldId id="271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4"/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E1E351-00FA-4340-9CAA-8DED074381CA}" v="6" dt="2025-08-19T09:29:11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degwa, Linus (CDC/GHC/DGHP)" userId="90869ba8-2dd7-483d-909e-ecbb061f2b08" providerId="ADAL" clId="{A8E1E351-00FA-4340-9CAA-8DED074381CA}"/>
    <pc:docChg chg="custSel delSld modSld">
      <pc:chgData name="Ndegwa, Linus (CDC/GHC/DGHP)" userId="90869ba8-2dd7-483d-909e-ecbb061f2b08" providerId="ADAL" clId="{A8E1E351-00FA-4340-9CAA-8DED074381CA}" dt="2025-08-19T09:29:18.465" v="90" actId="207"/>
      <pc:docMkLst>
        <pc:docMk/>
      </pc:docMkLst>
      <pc:sldChg chg="del">
        <pc:chgData name="Ndegwa, Linus (CDC/GHC/DGHP)" userId="90869ba8-2dd7-483d-909e-ecbb061f2b08" providerId="ADAL" clId="{A8E1E351-00FA-4340-9CAA-8DED074381CA}" dt="2025-08-18T12:13:18.347" v="74" actId="47"/>
        <pc:sldMkLst>
          <pc:docMk/>
          <pc:sldMk cId="2206673653" sldId="256"/>
        </pc:sldMkLst>
      </pc:sldChg>
      <pc:sldChg chg="addSp delSp modSp mod">
        <pc:chgData name="Ndegwa, Linus (CDC/GHC/DGHP)" userId="90869ba8-2dd7-483d-909e-ecbb061f2b08" providerId="ADAL" clId="{A8E1E351-00FA-4340-9CAA-8DED074381CA}" dt="2025-08-19T09:29:18.465" v="90" actId="207"/>
        <pc:sldMkLst>
          <pc:docMk/>
          <pc:sldMk cId="989528442" sldId="257"/>
        </pc:sldMkLst>
        <pc:spChg chg="mod">
          <ac:chgData name="Ndegwa, Linus (CDC/GHC/DGHP)" userId="90869ba8-2dd7-483d-909e-ecbb061f2b08" providerId="ADAL" clId="{A8E1E351-00FA-4340-9CAA-8DED074381CA}" dt="2025-08-19T09:29:18.465" v="90" actId="207"/>
          <ac:spMkLst>
            <pc:docMk/>
            <pc:sldMk cId="989528442" sldId="257"/>
            <ac:spMk id="2" creationId="{B002A01C-5037-4788-21F4-2AE17BD135C6}"/>
          </ac:spMkLst>
        </pc:spChg>
        <pc:spChg chg="mod">
          <ac:chgData name="Ndegwa, Linus (CDC/GHC/DGHP)" userId="90869ba8-2dd7-483d-909e-ecbb061f2b08" providerId="ADAL" clId="{A8E1E351-00FA-4340-9CAA-8DED074381CA}" dt="2025-08-18T12:12:02.947" v="53" actId="5793"/>
          <ac:spMkLst>
            <pc:docMk/>
            <pc:sldMk cId="989528442" sldId="257"/>
            <ac:spMk id="3" creationId="{FC3E19D2-11B7-8886-50FE-91F2A3A572EA}"/>
          </ac:spMkLst>
        </pc:spChg>
        <pc:spChg chg="mod ord">
          <ac:chgData name="Ndegwa, Linus (CDC/GHC/DGHP)" userId="90869ba8-2dd7-483d-909e-ecbb061f2b08" providerId="ADAL" clId="{A8E1E351-00FA-4340-9CAA-8DED074381CA}" dt="2025-08-18T12:32:15.550" v="86" actId="166"/>
          <ac:spMkLst>
            <pc:docMk/>
            <pc:sldMk cId="989528442" sldId="257"/>
            <ac:spMk id="4" creationId="{F03E9B44-688C-2128-90AF-05A21FDE575F}"/>
          </ac:spMkLst>
        </pc:spChg>
        <pc:spChg chg="mod">
          <ac:chgData name="Ndegwa, Linus (CDC/GHC/DGHP)" userId="90869ba8-2dd7-483d-909e-ecbb061f2b08" providerId="ADAL" clId="{A8E1E351-00FA-4340-9CAA-8DED074381CA}" dt="2025-08-18T12:15:26.082" v="82"/>
          <ac:spMkLst>
            <pc:docMk/>
            <pc:sldMk cId="989528442" sldId="257"/>
            <ac:spMk id="6" creationId="{81AEC80A-7A40-D80C-3C7A-5A65C644BBB2}"/>
          </ac:spMkLst>
        </pc:spChg>
        <pc:picChg chg="del">
          <ac:chgData name="Ndegwa, Linus (CDC/GHC/DGHP)" userId="90869ba8-2dd7-483d-909e-ecbb061f2b08" providerId="ADAL" clId="{A8E1E351-00FA-4340-9CAA-8DED074381CA}" dt="2025-08-18T12:12:46.526" v="69" actId="478"/>
          <ac:picMkLst>
            <pc:docMk/>
            <pc:sldMk cId="989528442" sldId="257"/>
            <ac:picMk id="7" creationId="{9831D9DD-6FA1-200F-D77A-9F7C9224D46E}"/>
          </ac:picMkLst>
        </pc:picChg>
        <pc:picChg chg="add mod">
          <ac:chgData name="Ndegwa, Linus (CDC/GHC/DGHP)" userId="90869ba8-2dd7-483d-909e-ecbb061f2b08" providerId="ADAL" clId="{A8E1E351-00FA-4340-9CAA-8DED074381CA}" dt="2025-08-18T12:32:25.613" v="87" actId="1076"/>
          <ac:picMkLst>
            <pc:docMk/>
            <pc:sldMk cId="989528442" sldId="257"/>
            <ac:picMk id="9" creationId="{637255D0-F9C3-D4F7-A997-2989F6920D10}"/>
          </ac:picMkLst>
        </pc:picChg>
      </pc:sldChg>
      <pc:sldChg chg="modSp mod">
        <pc:chgData name="Ndegwa, Linus (CDC/GHC/DGHP)" userId="90869ba8-2dd7-483d-909e-ecbb061f2b08" providerId="ADAL" clId="{A8E1E351-00FA-4340-9CAA-8DED074381CA}" dt="2025-08-18T12:13:42.728" v="76" actId="20577"/>
        <pc:sldMkLst>
          <pc:docMk/>
          <pc:sldMk cId="2404167853" sldId="258"/>
        </pc:sldMkLst>
        <pc:spChg chg="mod">
          <ac:chgData name="Ndegwa, Linus (CDC/GHC/DGHP)" userId="90869ba8-2dd7-483d-909e-ecbb061f2b08" providerId="ADAL" clId="{A8E1E351-00FA-4340-9CAA-8DED074381CA}" dt="2025-08-18T12:13:42.728" v="76" actId="20577"/>
          <ac:spMkLst>
            <pc:docMk/>
            <pc:sldMk cId="2404167853" sldId="258"/>
            <ac:spMk id="7" creationId="{E23AFD06-ED51-85B8-9F30-D22AF0823852}"/>
          </ac:spMkLst>
        </pc:spChg>
      </pc:sldChg>
      <pc:sldChg chg="modSp">
        <pc:chgData name="Ndegwa, Linus (CDC/GHC/DGHP)" userId="90869ba8-2dd7-483d-909e-ecbb061f2b08" providerId="ADAL" clId="{A8E1E351-00FA-4340-9CAA-8DED074381CA}" dt="2025-08-18T12:15:08.331" v="81"/>
        <pc:sldMkLst>
          <pc:docMk/>
          <pc:sldMk cId="2485494332" sldId="259"/>
        </pc:sldMkLst>
        <pc:spChg chg="mod">
          <ac:chgData name="Ndegwa, Linus (CDC/GHC/DGHP)" userId="90869ba8-2dd7-483d-909e-ecbb061f2b08" providerId="ADAL" clId="{A8E1E351-00FA-4340-9CAA-8DED074381CA}" dt="2025-08-18T12:15:08.331" v="81"/>
          <ac:spMkLst>
            <pc:docMk/>
            <pc:sldMk cId="2485494332" sldId="259"/>
            <ac:spMk id="4" creationId="{4F4156DD-B912-EEE7-ACC5-95D1B981DE1A}"/>
          </ac:spMkLst>
        </pc:spChg>
      </pc:sldChg>
      <pc:sldChg chg="modSp mod">
        <pc:chgData name="Ndegwa, Linus (CDC/GHC/DGHP)" userId="90869ba8-2dd7-483d-909e-ecbb061f2b08" providerId="ADAL" clId="{A8E1E351-00FA-4340-9CAA-8DED074381CA}" dt="2025-08-18T12:14:37.918" v="79"/>
        <pc:sldMkLst>
          <pc:docMk/>
          <pc:sldMk cId="3792746896" sldId="260"/>
        </pc:sldMkLst>
        <pc:spChg chg="mod">
          <ac:chgData name="Ndegwa, Linus (CDC/GHC/DGHP)" userId="90869ba8-2dd7-483d-909e-ecbb061f2b08" providerId="ADAL" clId="{A8E1E351-00FA-4340-9CAA-8DED074381CA}" dt="2025-08-18T12:14:37.918" v="79"/>
          <ac:spMkLst>
            <pc:docMk/>
            <pc:sldMk cId="3792746896" sldId="260"/>
            <ac:spMk id="8" creationId="{94D0B3E2-43B5-6C9C-31B3-8E09676CDCA4}"/>
          </ac:spMkLst>
        </pc:spChg>
      </pc:sldChg>
      <pc:sldChg chg="del">
        <pc:chgData name="Ndegwa, Linus (CDC/GHC/DGHP)" userId="90869ba8-2dd7-483d-909e-ecbb061f2b08" providerId="ADAL" clId="{A8E1E351-00FA-4340-9CAA-8DED074381CA}" dt="2025-08-18T12:13:22.046" v="75" actId="47"/>
        <pc:sldMkLst>
          <pc:docMk/>
          <pc:sldMk cId="1418306999" sldId="26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669528799" sldId="26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0" sldId="367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929385977" sldId="368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145808967" sldId="368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627983858" sldId="368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816608638" sldId="368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796173552" sldId="368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963688262" sldId="3686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587983229" sldId="3687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433579917" sldId="3688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376152408" sldId="368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139789279" sldId="369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933535918" sldId="214737601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673698768" sldId="2147376107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252542684" sldId="214748136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00551656" sldId="214748142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4274448204" sldId="214748149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91846264" sldId="214748150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035594393" sldId="2147481503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566944768" sldId="2147481504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976673120" sldId="214748150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807087759" sldId="2147481506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537240814" sldId="2147481508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2306713405" sldId="2147481509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287502094" sldId="2147481510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187285987" sldId="2147481511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877681277" sldId="2147481512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655469215" sldId="2147481514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1515973122" sldId="2147481515"/>
        </pc:sldMkLst>
      </pc:sldChg>
      <pc:sldChg chg="del">
        <pc:chgData name="Ndegwa, Linus (CDC/GHC/DGHP)" userId="90869ba8-2dd7-483d-909e-ecbb061f2b08" providerId="ADAL" clId="{A8E1E351-00FA-4340-9CAA-8DED074381CA}" dt="2025-08-18T12:10:21.119" v="0" actId="47"/>
        <pc:sldMkLst>
          <pc:docMk/>
          <pc:sldMk cId="3657724514" sldId="2147481516"/>
        </pc:sldMkLst>
      </pc:sldChg>
      <pc:sldMasterChg chg="delSldLayout">
        <pc:chgData name="Ndegwa, Linus (CDC/GHC/DGHP)" userId="90869ba8-2dd7-483d-909e-ecbb061f2b08" providerId="ADAL" clId="{A8E1E351-00FA-4340-9CAA-8DED074381CA}" dt="2025-08-18T12:10:21.119" v="0" actId="47"/>
        <pc:sldMasterMkLst>
          <pc:docMk/>
          <pc:sldMasterMk cId="2032390510" sldId="2147483763"/>
        </pc:sldMasterMkLst>
        <pc:sldLayoutChg chg="del">
          <pc:chgData name="Ndegwa, Linus (CDC/GHC/DGHP)" userId="90869ba8-2dd7-483d-909e-ecbb061f2b08" providerId="ADAL" clId="{A8E1E351-00FA-4340-9CAA-8DED074381CA}" dt="2025-08-18T12:10:21.119" v="0" actId="47"/>
          <pc:sldLayoutMkLst>
            <pc:docMk/>
            <pc:sldMasterMk cId="2032390510" sldId="2147483763"/>
            <pc:sldLayoutMk cId="2378399069" sldId="214748378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 sz="1100" b="0" dirty="0"/>
              <a:t>How participants determine the antibiotic to be used in their respective hospital setting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Practice!$C$329:$C$333</c:f>
              <c:strCache>
                <c:ptCount val="5"/>
                <c:pt idx="0">
                  <c:v>By selecting the antibiotic that is recommended by the standard treatment guideline used by the healthcare setting</c:v>
                </c:pt>
                <c:pt idx="1">
                  <c:v>By sending a patient’s sample to the laboratory for microscopy, culture, sensitivity </c:v>
                </c:pt>
                <c:pt idx="2">
                  <c:v>By consulting a senior clinician </c:v>
                </c:pt>
                <c:pt idx="3">
                  <c:v>By discussing with pharmacy which antibiotics are available </c:v>
                </c:pt>
                <c:pt idx="4">
                  <c:v>By selecting the commonly used antibiotic in that department</c:v>
                </c:pt>
              </c:strCache>
            </c:strRef>
          </c:cat>
          <c:val>
            <c:numRef>
              <c:f>Practice!$D$329:$D$333</c:f>
              <c:numCache>
                <c:formatCode>General</c:formatCode>
                <c:ptCount val="5"/>
                <c:pt idx="0">
                  <c:v>18</c:v>
                </c:pt>
                <c:pt idx="1">
                  <c:v>15</c:v>
                </c:pt>
                <c:pt idx="2">
                  <c:v>8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4D-4C54-8F5E-8F794FEF7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388451296"/>
        <c:axId val="341047936"/>
      </c:barChart>
      <c:catAx>
        <c:axId val="1388451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1047936"/>
        <c:crosses val="autoZero"/>
        <c:auto val="1"/>
        <c:lblAlgn val="ctr"/>
        <c:lblOffset val="100"/>
        <c:noMultiLvlLbl val="0"/>
      </c:catAx>
      <c:valAx>
        <c:axId val="341047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8451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b="0" i="0" u="none" strike="noStrike" baseline="0" dirty="0">
                <a:effectLst/>
              </a:rPr>
              <a:t>Do you attend any training in AMS or appropriate use of antibiotics and antimicrobial resistance or use of standard treatment guidelines.</a:t>
            </a:r>
            <a:r>
              <a:rPr lang="en-GB" sz="1200" b="0" i="0" u="none" strike="noStrike" baseline="0" dirty="0"/>
              <a:t> </a:t>
            </a:r>
            <a:endParaRPr lang="en-GB" sz="1050" b="0" dirty="0"/>
          </a:p>
        </c:rich>
      </c:tx>
      <c:layout>
        <c:manualLayout>
          <c:xMode val="edge"/>
          <c:yMode val="edge"/>
          <c:x val="7.9298774207957723E-2"/>
          <c:y val="4.397537379067722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8F-46DB-9065-9F4F18F726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8F-46DB-9065-9F4F18F726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08F-46DB-9065-9F4F18F726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Practice!$C$289:$C$291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At times</c:v>
                </c:pt>
              </c:strCache>
            </c:strRef>
          </c:cat>
          <c:val>
            <c:numRef>
              <c:f>Practice!$D$289:$D$291</c:f>
              <c:numCache>
                <c:formatCode>0.00%</c:formatCode>
                <c:ptCount val="3"/>
                <c:pt idx="0">
                  <c:v>0.88235294117647056</c:v>
                </c:pt>
                <c:pt idx="1">
                  <c:v>0.11764705882352941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8F-46DB-9065-9F4F18F726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100" b="0" i="0" u="none" strike="noStrike" baseline="0" dirty="0">
                <a:effectLst/>
              </a:rPr>
              <a:t>How often do you refer to the hospital antibiotic guideline or any other antibiotic guideline while prescribing OR dispensing OR administering antibiotics or reporting culture reports.</a:t>
            </a:r>
            <a:r>
              <a:rPr lang="en-IN" sz="1100" b="0" i="0" u="none" strike="noStrike" baseline="0" dirty="0"/>
              <a:t> </a:t>
            </a:r>
            <a:endParaRPr lang="en-GB" sz="1100" b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F0-43B3-9F40-013B134992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F0-43B3-9F40-013B134992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F0-43B3-9F40-013B134992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F0-43B3-9F40-013B134992F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F0-43B3-9F40-013B134992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Practice!$C$282:$C$286</c:f>
              <c:strCache>
                <c:ptCount val="5"/>
                <c:pt idx="0">
                  <c:v>Never</c:v>
                </c:pt>
                <c:pt idx="1">
                  <c:v>Rarely</c:v>
                </c:pt>
                <c:pt idx="2">
                  <c:v>Sometimes</c:v>
                </c:pt>
                <c:pt idx="3">
                  <c:v>Often</c:v>
                </c:pt>
                <c:pt idx="4">
                  <c:v>Always</c:v>
                </c:pt>
              </c:strCache>
            </c:strRef>
          </c:cat>
          <c:val>
            <c:numRef>
              <c:f>Practice!$D$282:$D$286</c:f>
              <c:numCache>
                <c:formatCode>0.00%</c:formatCode>
                <c:ptCount val="5"/>
                <c:pt idx="0">
                  <c:v>0</c:v>
                </c:pt>
                <c:pt idx="1">
                  <c:v>0.1111111111111111</c:v>
                </c:pt>
                <c:pt idx="2">
                  <c:v>0.33333333333333331</c:v>
                </c:pt>
                <c:pt idx="3">
                  <c:v>0.33333333333333331</c:v>
                </c:pt>
                <c:pt idx="4">
                  <c:v>0.22222222222222221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FF0-43B3-9F40-013B134992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8DFE-2E42-43CF-9853-647A6C90BBE5}" type="datetimeFigureOut">
              <a:rPr lang="LID4096" smtClean="0"/>
              <a:t>09/05/2025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A182-1905-4E68-9834-91F7DAD6A9D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552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AB70-D3ED-4281-B6A9-15666115E052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81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12962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190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709080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948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6328142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CE63-2925-47E9-8148-ED56DB7B752E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9388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ED08-5519-4064-861B-63648B036C6D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77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95EE-8216-4953-A17A-4F5DA22E5560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567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CBA7-2AB1-41A0-8A95-EF474F0F156C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56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4315-B90D-4CA6-9127-F79739044021}" type="datetime1">
              <a:rPr lang="LID4096" smtClean="0"/>
              <a:t>09/05/2025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379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4950-9D66-4094-83AD-543D00588B8F}" type="datetime1">
              <a:rPr lang="LID4096" smtClean="0"/>
              <a:t>09/05/2025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14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6EE6-00BC-4182-89CF-0FE8B18094D8}" type="datetime1">
              <a:rPr lang="LID4096" smtClean="0"/>
              <a:t>09/05/2025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319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BD05-B17B-4094-87CC-7F8425C00083}" type="datetime1">
              <a:rPr lang="LID4096" smtClean="0"/>
              <a:t>09/05/2025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1237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C37-B767-4BE5-B161-18DD5F0A442D}" type="datetime1">
              <a:rPr lang="LID4096" smtClean="0"/>
              <a:t>09/05/2025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15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680-CD22-438A-813E-90B26DBD96CF}" type="datetime1">
              <a:rPr lang="LID4096" smtClean="0"/>
              <a:t>09/05/2025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39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LID4096" smtClean="0"/>
              <a:t>09/05/2025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32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02A01C-5037-4788-21F4-2AE17BD1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7292" y="459727"/>
            <a:ext cx="5574588" cy="2542500"/>
          </a:xfrm>
        </p:spPr>
        <p:txBody>
          <a:bodyPr anchor="ctr"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Baseline Assessment of antimicrobial stewardship Practices At AAR Hospital(Private Facility),Findings from Aspire Project.</a:t>
            </a:r>
            <a:r>
              <a:rPr lang="en-US" sz="3600" b="1" dirty="0">
                <a:solidFill>
                  <a:schemeClr val="tx1"/>
                </a:solidFill>
              </a:rPr>
              <a:t/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LID4096" dirty="0">
              <a:solidFill>
                <a:schemeClr val="tx1"/>
              </a:solidFill>
            </a:endParaRPr>
          </a:p>
        </p:txBody>
      </p:sp>
      <p:pic>
        <p:nvPicPr>
          <p:cNvPr id="8" name="Picture 7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EB773337-D6EB-7AA9-3161-005293C1C93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1" y="1491546"/>
            <a:ext cx="3856774" cy="386644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E19D2-11B7-8886-50FE-91F2A3A57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0099" y="3373173"/>
            <a:ext cx="4512988" cy="782653"/>
          </a:xfrm>
        </p:spPr>
        <p:txBody>
          <a:bodyPr anchor="t">
            <a:normAutofit fontScale="92500" lnSpcReduction="20000"/>
          </a:bodyPr>
          <a:lstStyle/>
          <a:p>
            <a:r>
              <a:rPr lang="en-Z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Dr Diana Kariuki</a:t>
            </a:r>
            <a:r>
              <a:rPr lang="en-Z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Pharmacist AAR Hospital</a:t>
            </a:r>
            <a:endParaRPr lang="en-ZA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B2FBD-0A7F-F098-F07E-2484F258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2553" y="6041362"/>
            <a:ext cx="5661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0D0C9AF-4D20-49D8-81AA-701CE21054A6}" type="slidenum">
              <a:rPr lang="LID4096">
                <a:solidFill>
                  <a:srgbClr val="5FCBEF"/>
                </a:solidFill>
              </a:rPr>
              <a:pPr>
                <a:spcAft>
                  <a:spcPts val="600"/>
                </a:spcAft>
              </a:pPr>
              <a:t>1</a:t>
            </a:fld>
            <a:endParaRPr lang="LID4096" dirty="0">
              <a:solidFill>
                <a:srgbClr val="5FCBEF"/>
              </a:solidFill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1AEC80A-7A40-D80C-3C7A-5A65C644BB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979193" y="5881688"/>
            <a:ext cx="8702640" cy="365125"/>
          </a:xfrm>
        </p:spPr>
        <p:txBody>
          <a:bodyPr/>
          <a:lstStyle/>
          <a:p>
            <a:r>
              <a:rPr lang="en-US" sz="1400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2800" dirty="0">
              <a:solidFill>
                <a:srgbClr val="005B84"/>
              </a:solidFill>
            </a:endParaRPr>
          </a:p>
        </p:txBody>
      </p:sp>
      <p:pic>
        <p:nvPicPr>
          <p:cNvPr id="9" name="Camera 8">
            <a:extLst>
              <a:ext uri="{FF2B5EF4-FFF2-40B4-BE49-F238E27FC236}">
                <a16:creationId xmlns:a16="http://schemas.microsoft.com/office/drawing/2014/main" id="{637255D0-F9C3-D4F7-A997-2989F6920D10}"/>
              </a:ext>
            </a:extLst>
          </p:cNvPr>
          <p:cNvPicPr>
            <a:picLocks noChangeAspect="1"/>
            <a:extLst>
              <a:ext uri="{51228E76-BA90-4043-B771-695A4F85340A}">
                <alf:liveFeedProps xmlns:alf="http://schemas.microsoft.com/office/drawing/2021/livefeed" xmlns=""/>
              </a:ext>
            </a:extLst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878422" y="2741768"/>
            <a:ext cx="2057400" cy="2057400"/>
          </a:xfrm>
          <a:prstGeom prst="ellipse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F03E9B44-688C-2128-90AF-05A21FDE575F}"/>
              </a:ext>
            </a:extLst>
          </p:cNvPr>
          <p:cNvSpPr txBox="1">
            <a:spLocks/>
          </p:cNvSpPr>
          <p:nvPr/>
        </p:nvSpPr>
        <p:spPr>
          <a:xfrm>
            <a:off x="4882967" y="2520623"/>
            <a:ext cx="1957132" cy="844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en-ZA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9459"/>
          <a:stretch/>
        </p:blipFill>
        <p:spPr>
          <a:xfrm>
            <a:off x="5089536" y="2853255"/>
            <a:ext cx="1789519" cy="179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049"/>
          </a:xfrm>
        </p:spPr>
        <p:txBody>
          <a:bodyPr/>
          <a:lstStyle/>
          <a:p>
            <a:r>
              <a:rPr lang="en-US" b="1" dirty="0" smtClean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Recommendations 2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lvl="0" indent="0">
              <a:lnSpc>
                <a:spcPct val="150000"/>
              </a:lnSpc>
              <a:buSzPct val="75630"/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Enhance Diagnostic and Laboratory Support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285750">
              <a:lnSpc>
                <a:spcPct val="150000"/>
              </a:lnSpc>
              <a:buClr>
                <a:schemeClr val="dk1"/>
              </a:buClr>
              <a:buSzPct val="75630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 microbiology capacity - equipment, reagents,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sample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 bottles</a:t>
            </a:r>
          </a:p>
          <a:p>
            <a:pPr marL="400050" indent="-285750">
              <a:lnSpc>
                <a:spcPct val="150000"/>
              </a:lnSpc>
              <a:buClr>
                <a:schemeClr val="dk1"/>
              </a:buClr>
              <a:buSzPct val="75630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 hospital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antibiogram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(with regular updates)</a:t>
            </a:r>
          </a:p>
          <a:p>
            <a:pPr marL="114300" lvl="0" indent="0">
              <a:lnSpc>
                <a:spcPct val="150000"/>
              </a:lnSpc>
              <a:buSzPts val="1800"/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Strengthen Policy and Regulation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reporting of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HAIs,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AMR, and patient outcomes</a:t>
            </a:r>
          </a:p>
          <a:p>
            <a:pPr marL="400050" indent="-285750">
              <a:lnSpc>
                <a:spcPct val="150000"/>
              </a:lnSpc>
              <a:buSzPts val="1800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a surgical protocol for guided patient management</a:t>
            </a:r>
          </a:p>
          <a:p>
            <a:pPr marL="114300" lvl="0" indent="0">
              <a:lnSpc>
                <a:spcPct val="90000"/>
              </a:lnSpc>
              <a:buSzPct val="7563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10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51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049"/>
          </a:xfrm>
        </p:spPr>
        <p:txBody>
          <a:bodyPr/>
          <a:lstStyle/>
          <a:p>
            <a:r>
              <a:rPr lang="en-US" b="1" dirty="0" smtClean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Acknowledgement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457200">
              <a:spcBef>
                <a:spcPts val="0"/>
              </a:spcBef>
              <a:buSzPts val="2800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AAR Hospital Leadership, Management &amp; staff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Aga Khan University team</a:t>
            </a:r>
          </a:p>
          <a:p>
            <a:pPr indent="-457200">
              <a:spcBef>
                <a:spcPts val="0"/>
              </a:spcBef>
              <a:buSzPts val="2800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LifeArc</a:t>
            </a:r>
          </a:p>
          <a:p>
            <a:pPr marL="114300" lvl="0" indent="0">
              <a:lnSpc>
                <a:spcPct val="90000"/>
              </a:lnSpc>
              <a:buSzPct val="75630"/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11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9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40F2-01E6-F179-1C9B-AAB99B1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147" y="3305083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5B84"/>
                </a:solidFill>
              </a:rPr>
              <a:t> </a:t>
            </a:r>
            <a:r>
              <a:rPr lang="en-US" dirty="0" smtClean="0">
                <a:solidFill>
                  <a:srgbClr val="005B84"/>
                </a:solidFill>
              </a:rPr>
              <a:t>                THANK YOU.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12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C7CACC85-C470-D9B9-7F85-803707E0A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9" y="116835"/>
            <a:ext cx="2397853" cy="240254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16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049"/>
          </a:xfrm>
        </p:spPr>
        <p:txBody>
          <a:bodyPr/>
          <a:lstStyle/>
          <a:p>
            <a:r>
              <a:rPr lang="en-US" dirty="0" smtClean="0">
                <a:solidFill>
                  <a:srgbClr val="005B84"/>
                </a:solidFill>
              </a:rPr>
              <a:t>Background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123"/>
            <a:ext cx="8596668" cy="4353239"/>
          </a:xfrm>
        </p:spPr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Antimicrobial resistance (AMR) poses a major public health threat in Kenya, with sub-Saharan Africa carrying a disproportionate burden. In Kenya, AMR is driven by antibiotic overuse in healthcare, agriculture, and unregulated over-the-counter sales. Hospitals, especially those lacking antimicrobial stewardship (AMS) programs, contribute through empirical prescribing, limited microbiological testing, and poor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adherence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to 50–90% of patients receive antibiotics before confirmation, leading to inappropriate use and prolonged hospital stays. The Antibiotic Stewardship Program through Innovation, Research, and Education (ASPIRE) seeks to address these issues, starting with a baseline AMS assessment at AAR Hospital</a:t>
            </a:r>
            <a:r>
              <a:rPr lang="en-US" dirty="0"/>
              <a:t>.</a:t>
            </a:r>
            <a:endParaRPr lang="LID4096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4156DD-B912-EEE7-ACC5-95D1B981DE1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sz="1400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2800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88988"/>
            <a:ext cx="683339" cy="365125"/>
          </a:xfrm>
        </p:spPr>
        <p:txBody>
          <a:bodyPr/>
          <a:lstStyle/>
          <a:p>
            <a:fld id="{E0D0C9AF-4D20-49D8-81AA-701CE21054A6}" type="slidenum">
              <a:rPr lang="LID4096" smtClean="0"/>
              <a:t>2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49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B84"/>
                </a:solidFill>
              </a:rPr>
              <a:t>Methods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AAR Hospital, a 140-bed private tertiary facility in Nairobi, conducted a mixed-methods study involving: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Retrospective reviews of 366 patient files from multiple wards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Knowledge, Attitudes, and Practices (KAP) surveys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AMS assessment using the WHO tool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evaluation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informant interviews and focus group discussions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used digital tools on the DHIS2 platform.</a:t>
            </a:r>
          </a:p>
          <a:p>
            <a:pPr marL="0" indent="0">
              <a:buNone/>
            </a:pPr>
            <a:endParaRPr lang="LID4096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3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74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06" y="237486"/>
            <a:ext cx="5673700" cy="69098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Retrospective File Review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4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pic>
        <p:nvPicPr>
          <p:cNvPr id="7" name="Google Shape;142;g33b9e7df87d_0_16"/>
          <p:cNvPicPr preferRelativeResize="0">
            <a:picLocks noGrp="1"/>
          </p:cNvPicPr>
          <p:nvPr>
            <p:ph idx="1"/>
          </p:nvPr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867" y="928468"/>
            <a:ext cx="5248275" cy="1476375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" name="Google Shape;151;g33c1581245b_0_8">
            <a:extLst>
              <a:ext uri="{FF2B5EF4-FFF2-40B4-BE49-F238E27FC236}">
                <a16:creationId xmlns:a16="http://schemas.microsoft.com/office/drawing/2014/main" id="{CB06E084-4720-4392-91D9-9E38BB5F658D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15173" y="988810"/>
            <a:ext cx="3964115" cy="2584384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867" y="3277860"/>
            <a:ext cx="3990975" cy="29908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686929"/>
            <a:ext cx="5556738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1800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Medical, Surgical, Pediatrics, ICU, &amp; Obstetrics and Gynecology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2453094-C1C1-C9D6-A2A8-7AA6A6FCE5A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r="4837"/>
          <a:stretch/>
        </p:blipFill>
        <p:spPr>
          <a:xfrm>
            <a:off x="5715173" y="4135672"/>
            <a:ext cx="4171122" cy="134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49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206" y="237486"/>
            <a:ext cx="8940796" cy="1014539"/>
          </a:xfrm>
        </p:spPr>
        <p:txBody>
          <a:bodyPr/>
          <a:lstStyle/>
          <a:p>
            <a:r>
              <a:rPr lang="en-US" dirty="0" smtClean="0">
                <a:solidFill>
                  <a:srgbClr val="005B84"/>
                </a:solidFill>
              </a:rPr>
              <a:t>Results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3378"/>
            <a:ext cx="8596668" cy="4178017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findings highlight suboptimal AMS functionality, with a score of 39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facility heavily relied on empirical prescribing, with amoxicillin-clavulanate (26.93%) being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prescribed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Surgical prophylaxis was the most common indication for antibiotic use (45.86%).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Microbiological testing rates were alarmingly low at 17.5%, with blood cultures being the most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frequently requested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(29.69%).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Adherence to treatment guidelines was inconsistent, with only 19.8–20% of cases undergoing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microbiological confirmation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therapy.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 de-escalation relied predominantly on clinical response (74% of cases) rather than laboratory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(4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laboratory assessment revealed moderate scores (75–77%) but identified critical weaknesses,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outdated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antibiograms.</a:t>
            </a:r>
          </a:p>
          <a:p>
            <a:endParaRPr lang="LID4096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5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8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022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b="1" dirty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dherence to Treatment Guidelines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123"/>
            <a:ext cx="8596668" cy="4353239"/>
          </a:xfrm>
        </p:spPr>
        <p:txBody>
          <a:bodyPr/>
          <a:lstStyle/>
          <a:p>
            <a:pPr marL="0" indent="0" fontAlgn="t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OF ANTIBIOTICS PER PATIENT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 186-52.5%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Antibiotics 145 -41%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Antibiotics  23 -6.5%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74650">
              <a:spcBef>
                <a:spcPts val="640"/>
              </a:spcBef>
              <a:buClr>
                <a:schemeClr val="dk1"/>
              </a:buClr>
              <a:buSzPts val="2300"/>
              <a:buFont typeface="Times New Roman"/>
              <a:buChar char="•"/>
            </a:pPr>
            <a:r>
              <a:rPr lang="en-US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Times New Roman"/>
              </a:rPr>
              <a:t>Cultures were done in 19.8% (21 out of 108) of the cases, mostly blood cultures (31%).</a:t>
            </a:r>
          </a:p>
          <a:p>
            <a:pPr lvl="0" indent="-374650">
              <a:spcBef>
                <a:spcPts val="640"/>
              </a:spcBef>
              <a:buClr>
                <a:schemeClr val="dk1"/>
              </a:buClr>
              <a:buSzPts val="2300"/>
              <a:buFont typeface="Times New Roman"/>
              <a:buChar char="•"/>
            </a:pPr>
            <a:r>
              <a:rPr lang="en-US" sz="2000" dirty="0">
                <a:solidFill>
                  <a:schemeClr val="dk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Times New Roman"/>
              </a:rPr>
              <a:t>De-escalation majorly due to clinical response</a:t>
            </a:r>
          </a:p>
          <a:p>
            <a:endParaRPr lang="LID4096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6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1E9F4B-2433-92FF-8EB9-F761A4DE4D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393" y="4056798"/>
            <a:ext cx="5430008" cy="198456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3927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7485"/>
            <a:ext cx="8596668" cy="5327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Knowledge, Attitude &amp; Practice (KAP) </a:t>
            </a:r>
            <a:r>
              <a:rPr lang="en-US" dirty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11349"/>
            <a:ext cx="8596668" cy="493001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Assessing Practice</a:t>
            </a:r>
            <a:endParaRPr lang="en-US" dirty="0"/>
          </a:p>
          <a:p>
            <a:endParaRPr lang="LID4096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7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B9CFD6-DB1E-4ECC-91C2-360572B25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9641583"/>
              </p:ext>
            </p:extLst>
          </p:nvPr>
        </p:nvGraphicFramePr>
        <p:xfrm>
          <a:off x="4726313" y="1111348"/>
          <a:ext cx="4785359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32417CD-39EE-4461-B050-B2D4D7CA92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6468643"/>
              </p:ext>
            </p:extLst>
          </p:nvPr>
        </p:nvGraphicFramePr>
        <p:xfrm>
          <a:off x="272048" y="1445235"/>
          <a:ext cx="4146054" cy="2887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6F2CF21-74B1-4EFC-8FD3-D5032D67EA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067596"/>
              </p:ext>
            </p:extLst>
          </p:nvPr>
        </p:nvGraphicFramePr>
        <p:xfrm>
          <a:off x="5320672" y="3677735"/>
          <a:ext cx="4191000" cy="2434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9168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049"/>
          </a:xfrm>
        </p:spPr>
        <p:txBody>
          <a:bodyPr/>
          <a:lstStyle/>
          <a:p>
            <a:r>
              <a:rPr lang="en-US" b="1" dirty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Trebuchet MS"/>
              </a:rPr>
              <a:t>Knowledge, Attitude &amp; Practice (KAP)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informant interviews further exposed systemic challenges, including high rates of pre-admission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antibiotic use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(50–90%), unregulated over-the-counter sales, and hierarchical prescribing practices influenced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senior consultants.</a:t>
            </a: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workers demonstrated understanding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AMS principles (mean scores: 6.68–7/10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total of 199 patients were classified as having received misused or incorrectly administered antibiotics.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estimated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 cost per patient in such cases was approximately USD 22.80</a:t>
            </a:r>
            <a:endParaRPr lang="LID4096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8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5CC05-07FC-61FC-22C8-9D6375F67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0049"/>
          </a:xfrm>
        </p:spPr>
        <p:txBody>
          <a:bodyPr/>
          <a:lstStyle/>
          <a:p>
            <a:r>
              <a:rPr lang="en-US" b="1" dirty="0">
                <a:solidFill>
                  <a:srgbClr val="7E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Recommendations</a:t>
            </a:r>
            <a:endParaRPr lang="LID4096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7B07C-A86F-A7C1-BA61-34DDA5CE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lvl="0" indent="0">
              <a:lnSpc>
                <a:spcPct val="90000"/>
              </a:lnSpc>
              <a:buSzPts val="1800"/>
              <a:buNone/>
            </a:pPr>
            <a:r>
              <a:rPr lang="en-US" b="1" dirty="0"/>
              <a:t>I.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Strengthen AMS Programs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50000"/>
              </a:lnSpc>
              <a:buSzPts val="180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 healthcare workers on AMS</a:t>
            </a:r>
          </a:p>
          <a:p>
            <a:pPr marL="457200" lvl="0">
              <a:lnSpc>
                <a:spcPct val="150000"/>
              </a:lnSpc>
              <a:buSzPts val="180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multidisciplinary AMS ward rounds</a:t>
            </a:r>
          </a:p>
          <a:p>
            <a:pPr marL="457200" lvl="0">
              <a:lnSpc>
                <a:spcPct val="150000"/>
              </a:lnSpc>
              <a:buSzPts val="180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 treatment guidelines</a:t>
            </a:r>
          </a:p>
          <a:p>
            <a:pPr marL="457200" lvl="0">
              <a:lnSpc>
                <a:spcPct val="150000"/>
              </a:lnSpc>
              <a:buSzPts val="180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Pharmacy audits/prescription audits and feedback.</a:t>
            </a:r>
          </a:p>
          <a:p>
            <a:pPr marL="114300" lvl="0" indent="0">
              <a:lnSpc>
                <a:spcPct val="150000"/>
              </a:lnSpc>
              <a:buSzPct val="75630"/>
              <a:buNone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Improve Infection Prevention and Control (IPC)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>
              <a:lnSpc>
                <a:spcPct val="150000"/>
              </a:lnSpc>
              <a:buClr>
                <a:schemeClr val="dk1"/>
              </a:buClr>
              <a:buSzPct val="7563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Enhance policies to improve IPC in the facilities</a:t>
            </a:r>
          </a:p>
          <a:p>
            <a:pPr marL="457200" lvl="0">
              <a:lnSpc>
                <a:spcPct val="150000"/>
              </a:lnSpc>
              <a:buClr>
                <a:schemeClr val="dk1"/>
              </a:buClr>
              <a:buSzPct val="7563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 environmental swabbing and audits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48E924-4D85-8DF6-37DB-657E99F22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9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A32FB3A7-7FF0-E0BC-CC36-9AFF95D1444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288" y="237485"/>
            <a:ext cx="2060996" cy="20650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4D0B3E2-43B5-6C9C-31B3-8E09676CDCA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29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447</TotalTime>
  <Words>866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Times New Roman</vt:lpstr>
      <vt:lpstr>Trebuchet MS</vt:lpstr>
      <vt:lpstr>Wingdings</vt:lpstr>
      <vt:lpstr>Wingdings 3</vt:lpstr>
      <vt:lpstr>Facet</vt:lpstr>
      <vt:lpstr>Baseline Assessment of antimicrobial stewardship Practices At AAR Hospital(Private Facility),Findings from Aspire Project. </vt:lpstr>
      <vt:lpstr>Background</vt:lpstr>
      <vt:lpstr>Methods</vt:lpstr>
      <vt:lpstr>Retrospective File Review</vt:lpstr>
      <vt:lpstr>Results</vt:lpstr>
      <vt:lpstr>Adherence to Treatment Guidelines</vt:lpstr>
      <vt:lpstr>Knowledge, Attitude &amp; Practice (KAP)  </vt:lpstr>
      <vt:lpstr>Knowledge, Attitude &amp; Practice (KAP)</vt:lpstr>
      <vt:lpstr>Recommendations</vt:lpstr>
      <vt:lpstr>Recommendations 2</vt:lpstr>
      <vt:lpstr>Acknowledgement</vt:lpstr>
      <vt:lpstr>                 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_Webmaster Kenya</dc:creator>
  <cp:lastModifiedBy>Dr Diana Muthoni</cp:lastModifiedBy>
  <cp:revision>25</cp:revision>
  <dcterms:created xsi:type="dcterms:W3CDTF">2024-08-06T05:45:52Z</dcterms:created>
  <dcterms:modified xsi:type="dcterms:W3CDTF">2025-09-05T14:03:01Z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</Properties>
</file>